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8069-10B8-3B4E-87AD-5D84CA2703C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D93CB-0830-B84B-B349-8F51951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dmlcentral.net</a:t>
            </a:r>
            <a:r>
              <a:rPr lang="en-US" dirty="0" smtClean="0"/>
              <a:t>/blog/</a:t>
            </a:r>
            <a:r>
              <a:rPr lang="en-US" dirty="0" err="1" smtClean="0"/>
              <a:t>lyndsay</a:t>
            </a:r>
            <a:r>
              <a:rPr lang="en-US" dirty="0" smtClean="0"/>
              <a:t>-grant/understanding-education-through-big-data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50 in Lantz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8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6EAA-1541-8A42-A734-47AC03021D8D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70808" y="62826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4D795-CB58-E148-A218-DEC28AB7F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30" y="4355496"/>
            <a:ext cx="473263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Managing and Understanding Data, in 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0430" y="4327020"/>
            <a:ext cx="1545748" cy="1752600"/>
          </a:xfrm>
        </p:spPr>
        <p:txBody>
          <a:bodyPr/>
          <a:lstStyle/>
          <a:p>
            <a:r>
              <a:rPr lang="en-US" dirty="0" err="1" smtClean="0"/>
              <a:t>Wk</a:t>
            </a:r>
            <a:r>
              <a:rPr lang="en-US" dirty="0" smtClean="0"/>
              <a:t> 1, Part 4</a:t>
            </a:r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560698" y="6042837"/>
            <a:ext cx="3359424" cy="55721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78" y="188117"/>
            <a:ext cx="7620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Histogram: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84" y="1746130"/>
            <a:ext cx="5403211" cy="47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1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Scatterplot: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705" y="1768293"/>
            <a:ext cx="4835076" cy="44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7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Lantz’s </a:t>
            </a:r>
            <a:r>
              <a:rPr lang="en-US" dirty="0" err="1" smtClean="0"/>
              <a:t>Ch</a:t>
            </a:r>
            <a:r>
              <a:rPr lang="en-US" dirty="0" smtClean="0"/>
              <a:t> 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Vectors: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subject_name</a:t>
            </a:r>
            <a:r>
              <a:rPr lang="en-US" dirty="0" smtClean="0"/>
              <a:t> &lt;- c("John Doe", "Jane Doe". "Steve Graves")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Error: unexpected symbol in "</a:t>
            </a:r>
            <a:r>
              <a:rPr lang="en-US" dirty="0" err="1" smtClean="0">
                <a:solidFill>
                  <a:srgbClr val="FF0000"/>
                </a:solidFill>
              </a:rPr>
              <a:t>subject_name</a:t>
            </a:r>
            <a:r>
              <a:rPr lang="en-US" dirty="0" smtClean="0">
                <a:solidFill>
                  <a:srgbClr val="FF0000"/>
                </a:solidFill>
              </a:rPr>
              <a:t> &lt;- c("John Doe", "Jane Doe"."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subject_name</a:t>
            </a:r>
            <a:r>
              <a:rPr lang="en-US" dirty="0" smtClean="0"/>
              <a:t> &lt;- c("John Doe", "Jane Doe", "Steve Graves")</a:t>
            </a:r>
          </a:p>
          <a:p>
            <a:pPr marL="0" indent="0">
              <a:buNone/>
            </a:pPr>
            <a:r>
              <a:rPr lang="en-US" dirty="0" smtClean="0"/>
              <a:t>&gt; temperature &lt;- c(98.1, 98.6, 101.4)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flu_status</a:t>
            </a:r>
            <a:r>
              <a:rPr lang="en-US" dirty="0" smtClean="0"/>
              <a:t> &lt;- c(FALSE, FALSE, TRUE)</a:t>
            </a:r>
          </a:p>
          <a:p>
            <a:pPr marL="0" indent="0">
              <a:buNone/>
            </a:pPr>
            <a:r>
              <a:rPr lang="en-US" dirty="0" smtClean="0"/>
              <a:t>&gt; temperature[2]</a:t>
            </a:r>
          </a:p>
          <a:p>
            <a:pPr marL="0" indent="0">
              <a:buNone/>
            </a:pPr>
            <a:r>
              <a:rPr lang="en-US" dirty="0" smtClean="0"/>
              <a:t>[1] 98.6</a:t>
            </a:r>
          </a:p>
          <a:p>
            <a:pPr marL="0" indent="0">
              <a:buNone/>
            </a:pPr>
            <a:r>
              <a:rPr lang="en-US" dirty="0" smtClean="0"/>
              <a:t>&gt; temperature[2:3]</a:t>
            </a:r>
          </a:p>
          <a:p>
            <a:pPr marL="0" indent="0">
              <a:buNone/>
            </a:pPr>
            <a:r>
              <a:rPr lang="en-US" dirty="0" smtClean="0"/>
              <a:t>[1]  98.6 101.4</a:t>
            </a:r>
          </a:p>
          <a:p>
            <a:pPr marL="0" indent="0">
              <a:buNone/>
            </a:pPr>
            <a:r>
              <a:rPr lang="en-US" dirty="0" smtClean="0"/>
              <a:t>&gt; temperature[-2]</a:t>
            </a:r>
          </a:p>
          <a:p>
            <a:pPr marL="0" indent="0">
              <a:buNone/>
            </a:pPr>
            <a:r>
              <a:rPr lang="en-US" dirty="0" smtClean="0"/>
              <a:t>[1]  98.1 101.4</a:t>
            </a:r>
          </a:p>
          <a:p>
            <a:pPr marL="0" indent="0">
              <a:buNone/>
            </a:pPr>
            <a:r>
              <a:rPr lang="en-US" dirty="0" smtClean="0"/>
              <a:t>&gt; temperature[c(TRUE,TRUE,FALSE)]</a:t>
            </a:r>
          </a:p>
          <a:p>
            <a:pPr marL="0" indent="0">
              <a:buNone/>
            </a:pPr>
            <a:r>
              <a:rPr lang="en-US" dirty="0" smtClean="0"/>
              <a:t>[1] 98.1 98.6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8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the sample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all in a zip file on Moodle: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89" y="2423542"/>
            <a:ext cx="6583878" cy="39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&gt; gender &lt;- factor(c("MALE","FEMALE","MALE"))</a:t>
            </a:r>
          </a:p>
          <a:p>
            <a:pPr marL="0" indent="0">
              <a:buNone/>
            </a:pPr>
            <a:r>
              <a:rPr lang="en-US" dirty="0" smtClean="0"/>
              <a:t>&gt; gender</a:t>
            </a:r>
          </a:p>
          <a:p>
            <a:pPr marL="0" indent="0">
              <a:buNone/>
            </a:pPr>
            <a:r>
              <a:rPr lang="en-US" dirty="0" smtClean="0"/>
              <a:t>[1] MALE   FEMALE MALE  </a:t>
            </a:r>
          </a:p>
          <a:p>
            <a:pPr marL="0" indent="0">
              <a:buNone/>
            </a:pPr>
            <a:r>
              <a:rPr lang="en-US" dirty="0" smtClean="0"/>
              <a:t>Levels: FEMALE MALE</a:t>
            </a:r>
          </a:p>
          <a:p>
            <a:pPr marL="0" indent="0">
              <a:buNone/>
            </a:pPr>
            <a:r>
              <a:rPr lang="en-US" dirty="0" smtClean="0"/>
              <a:t>&gt; blood &lt;- factor(c("O", "AB", "A"), levels = c("A", "B", "AB", "O"))</a:t>
            </a:r>
          </a:p>
          <a:p>
            <a:pPr marL="0" indent="0">
              <a:buNone/>
            </a:pPr>
            <a:r>
              <a:rPr lang="en-US" dirty="0" smtClean="0"/>
              <a:t>&gt; blood</a:t>
            </a:r>
          </a:p>
          <a:p>
            <a:pPr marL="0" indent="0">
              <a:buNone/>
            </a:pPr>
            <a:r>
              <a:rPr lang="en-US" dirty="0" smtClean="0"/>
              <a:t>[1] O  AB A </a:t>
            </a:r>
          </a:p>
          <a:p>
            <a:pPr marL="0" indent="0">
              <a:buNone/>
            </a:pPr>
            <a:r>
              <a:rPr lang="en-US" dirty="0" smtClean="0"/>
              <a:t>Levels: A B AB O</a:t>
            </a:r>
          </a:p>
          <a:p>
            <a:pPr marL="0" indent="0">
              <a:buNone/>
            </a:pPr>
            <a:r>
              <a:rPr lang="en-US" dirty="0" smtClean="0"/>
              <a:t>&gt; subject1 &lt;- list(</a:t>
            </a:r>
            <a:r>
              <a:rPr lang="en-US" dirty="0" err="1" smtClean="0"/>
              <a:t>fullname</a:t>
            </a:r>
            <a:r>
              <a:rPr lang="en-US" dirty="0" smtClean="0"/>
              <a:t> = </a:t>
            </a:r>
            <a:r>
              <a:rPr lang="en-US" dirty="0" err="1" smtClean="0"/>
              <a:t>sugject_name</a:t>
            </a:r>
            <a:r>
              <a:rPr lang="en-US" dirty="0" smtClean="0"/>
              <a:t>[1],)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Error: object '</a:t>
            </a:r>
            <a:r>
              <a:rPr lang="en-US" dirty="0" err="1" smtClean="0">
                <a:solidFill>
                  <a:srgbClr val="FF0000"/>
                </a:solidFill>
              </a:rPr>
              <a:t>sugject_name</a:t>
            </a:r>
            <a:r>
              <a:rPr lang="en-US" dirty="0" smtClean="0">
                <a:solidFill>
                  <a:srgbClr val="FF0000"/>
                </a:solidFill>
              </a:rPr>
              <a:t>' not found</a:t>
            </a:r>
          </a:p>
          <a:p>
            <a:pPr marL="0" indent="0">
              <a:buNone/>
            </a:pPr>
            <a:r>
              <a:rPr lang="en-US" dirty="0" smtClean="0"/>
              <a:t>&gt; subject1 &lt;- list(</a:t>
            </a:r>
            <a:r>
              <a:rPr lang="en-US" dirty="0" err="1" smtClean="0"/>
              <a:t>fullname</a:t>
            </a:r>
            <a:r>
              <a:rPr lang="en-US" dirty="0" smtClean="0"/>
              <a:t> = </a:t>
            </a:r>
            <a:r>
              <a:rPr lang="en-US" dirty="0" err="1" smtClean="0"/>
              <a:t>subject_name</a:t>
            </a:r>
            <a:r>
              <a:rPr lang="en-US" dirty="0" smtClean="0"/>
              <a:t>[1], temperature = temperature[1], </a:t>
            </a:r>
            <a:r>
              <a:rPr lang="en-US" dirty="0" err="1" smtClean="0"/>
              <a:t>flu_status</a:t>
            </a:r>
            <a:r>
              <a:rPr lang="en-US" dirty="0" smtClean="0"/>
              <a:t> = </a:t>
            </a:r>
            <a:r>
              <a:rPr lang="en-US" dirty="0" err="1" smtClean="0"/>
              <a:t>flu_status</a:t>
            </a:r>
            <a:r>
              <a:rPr lang="en-US" dirty="0" smtClean="0"/>
              <a:t>[1], gender = gender[1], blood = blood[1])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8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86" y="-122202"/>
            <a:ext cx="8229600" cy="1143000"/>
          </a:xfrm>
        </p:spPr>
        <p:txBody>
          <a:bodyPr/>
          <a:lstStyle/>
          <a:p>
            <a:r>
              <a:rPr lang="en-US" dirty="0" smtClean="0"/>
              <a:t>Factors,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3676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&gt; subject1</a:t>
            </a:r>
          </a:p>
          <a:p>
            <a:pPr marL="0" indent="0">
              <a:buNone/>
            </a:pPr>
            <a:r>
              <a:rPr lang="en-US" sz="1400" dirty="0" smtClean="0"/>
              <a:t>$</a:t>
            </a:r>
            <a:r>
              <a:rPr lang="en-US" sz="1400" dirty="0" err="1" smtClean="0"/>
              <a:t>fullname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[1] "John Doe"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$temperature</a:t>
            </a:r>
          </a:p>
          <a:p>
            <a:pPr marL="0" indent="0">
              <a:buNone/>
            </a:pPr>
            <a:r>
              <a:rPr lang="en-US" sz="1400" dirty="0" smtClean="0"/>
              <a:t>[1] 98.1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$</a:t>
            </a:r>
            <a:r>
              <a:rPr lang="en-US" sz="1400" dirty="0" err="1" smtClean="0"/>
              <a:t>flu_status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[1] FALSE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$gender</a:t>
            </a:r>
          </a:p>
          <a:p>
            <a:pPr marL="0" indent="0">
              <a:buNone/>
            </a:pPr>
            <a:r>
              <a:rPr lang="en-US" sz="1400" dirty="0" smtClean="0"/>
              <a:t>[1] MALE</a:t>
            </a:r>
          </a:p>
          <a:p>
            <a:pPr marL="0" indent="0">
              <a:buNone/>
            </a:pPr>
            <a:r>
              <a:rPr lang="en-US" sz="1400" dirty="0" smtClean="0"/>
              <a:t>Levels: FEMALE MALE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$blood</a:t>
            </a:r>
          </a:p>
          <a:p>
            <a:pPr marL="0" indent="0">
              <a:buNone/>
            </a:pPr>
            <a:r>
              <a:rPr lang="en-US" sz="1400" dirty="0" smtClean="0"/>
              <a:t>[1] O</a:t>
            </a:r>
          </a:p>
          <a:p>
            <a:pPr marL="0" indent="0">
              <a:buNone/>
            </a:pPr>
            <a:r>
              <a:rPr lang="en-US" sz="1400" dirty="0" smtClean="0"/>
              <a:t>Levels: A B AB O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&gt; subject1[2]</a:t>
            </a:r>
          </a:p>
          <a:p>
            <a:pPr marL="0" indent="0">
              <a:buNone/>
            </a:pPr>
            <a:r>
              <a:rPr lang="en-US" sz="1400" dirty="0" smtClean="0"/>
              <a:t>$temperature</a:t>
            </a:r>
          </a:p>
          <a:p>
            <a:pPr marL="0" indent="0">
              <a:buNone/>
            </a:pPr>
            <a:r>
              <a:rPr lang="en-US" sz="1400" dirty="0" smtClean="0"/>
              <a:t>[1] 98.1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3676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&gt; subject1$temperature</a:t>
            </a:r>
          </a:p>
          <a:p>
            <a:pPr marL="0" indent="0">
              <a:buNone/>
            </a:pPr>
            <a:r>
              <a:rPr lang="en-US" sz="1400" dirty="0" smtClean="0"/>
              <a:t>[1] 98.1</a:t>
            </a:r>
          </a:p>
          <a:p>
            <a:pPr marL="0" indent="0">
              <a:buNone/>
            </a:pPr>
            <a:r>
              <a:rPr lang="en-US" sz="1400" dirty="0" smtClean="0"/>
              <a:t>&gt; </a:t>
            </a:r>
            <a:r>
              <a:rPr lang="en-US" sz="1400" dirty="0" err="1" smtClean="0"/>
              <a:t>pt_data</a:t>
            </a:r>
            <a:r>
              <a:rPr lang="en-US" sz="1400" dirty="0" smtClean="0"/>
              <a:t> &lt;- </a:t>
            </a:r>
            <a:r>
              <a:rPr lang="en-US" sz="1400" dirty="0" err="1" smtClean="0"/>
              <a:t>data.frame</a:t>
            </a:r>
            <a:r>
              <a:rPr lang="en-US" sz="1400" dirty="0" smtClean="0"/>
              <a:t>(</a:t>
            </a:r>
            <a:r>
              <a:rPr lang="en-US" sz="1400" dirty="0" err="1" smtClean="0"/>
              <a:t>subject_name</a:t>
            </a:r>
            <a:r>
              <a:rPr lang="en-US" sz="1400" dirty="0" smtClean="0"/>
              <a:t>, temperature, </a:t>
            </a:r>
            <a:r>
              <a:rPr lang="en-US" sz="1400" dirty="0" err="1" smtClean="0"/>
              <a:t>flu_status</a:t>
            </a:r>
            <a:r>
              <a:rPr lang="en-US" sz="1400" dirty="0" smtClean="0"/>
              <a:t>, gender, blood, </a:t>
            </a:r>
            <a:r>
              <a:rPr lang="en-US" sz="1400" dirty="0" err="1" smtClean="0"/>
              <a:t>stringsAsFactors</a:t>
            </a:r>
            <a:r>
              <a:rPr lang="en-US" sz="1400" dirty="0" smtClean="0"/>
              <a:t> = FALSE)</a:t>
            </a:r>
          </a:p>
          <a:p>
            <a:pPr marL="0" indent="0">
              <a:buNone/>
            </a:pPr>
            <a:r>
              <a:rPr lang="en-US" sz="1400" dirty="0" smtClean="0"/>
              <a:t>&gt; </a:t>
            </a:r>
            <a:r>
              <a:rPr lang="en-US" sz="1400" dirty="0" err="1" smtClean="0"/>
              <a:t>pt_data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subject_name</a:t>
            </a:r>
            <a:r>
              <a:rPr lang="en-US" sz="1400" dirty="0" smtClean="0"/>
              <a:t> temperature </a:t>
            </a:r>
            <a:r>
              <a:rPr lang="en-US" sz="1400" dirty="0" err="1" smtClean="0"/>
              <a:t>flu_status</a:t>
            </a:r>
            <a:r>
              <a:rPr lang="en-US" sz="1400" dirty="0" smtClean="0"/>
              <a:t> gender blood</a:t>
            </a:r>
          </a:p>
          <a:p>
            <a:pPr marL="0" indent="0">
              <a:buNone/>
            </a:pPr>
            <a:r>
              <a:rPr lang="en-US" sz="1400" dirty="0" smtClean="0"/>
              <a:t>1     John Doe        98.1      FALSE   MALE     O</a:t>
            </a:r>
          </a:p>
          <a:p>
            <a:pPr marL="0" indent="0">
              <a:buNone/>
            </a:pPr>
            <a:r>
              <a:rPr lang="en-US" sz="1400" dirty="0" smtClean="0"/>
              <a:t>2     Jane Doe        98.6      FALSE FEMALE    AB</a:t>
            </a:r>
          </a:p>
          <a:p>
            <a:pPr marL="0" indent="0">
              <a:buNone/>
            </a:pPr>
            <a:r>
              <a:rPr lang="en-US" sz="1400" dirty="0" smtClean="0"/>
              <a:t>3 Steve Graves       101.4       TRUE   MALE     A</a:t>
            </a:r>
          </a:p>
          <a:p>
            <a:pPr marL="0" indent="0">
              <a:buNone/>
            </a:pPr>
            <a:r>
              <a:rPr lang="en-US" sz="1400" dirty="0" smtClean="0"/>
              <a:t>&gt; </a:t>
            </a:r>
            <a:r>
              <a:rPr lang="en-US" sz="1400" dirty="0" err="1" smtClean="0"/>
              <a:t>pt_data$subject_name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[1] "John Doe"     "Jane Doe"     "Steve Graves"</a:t>
            </a:r>
          </a:p>
          <a:p>
            <a:pPr marL="0" indent="0">
              <a:buNone/>
            </a:pPr>
            <a:r>
              <a:rPr lang="en-US" sz="1400" dirty="0" smtClean="0"/>
              <a:t>&gt; </a:t>
            </a:r>
            <a:r>
              <a:rPr lang="en-US" sz="1400" dirty="0" err="1" smtClean="0"/>
              <a:t>pt_data</a:t>
            </a:r>
            <a:r>
              <a:rPr lang="en-US" sz="1400" dirty="0" smtClean="0"/>
              <a:t>[c("temperature", "</a:t>
            </a:r>
            <a:r>
              <a:rPr lang="en-US" sz="1400" dirty="0" err="1" smtClean="0"/>
              <a:t>flu_status</a:t>
            </a:r>
            <a:r>
              <a:rPr lang="en-US" sz="1400" dirty="0" smtClean="0"/>
              <a:t>")]</a:t>
            </a:r>
          </a:p>
          <a:p>
            <a:pPr marL="0" indent="0">
              <a:buNone/>
            </a:pPr>
            <a:r>
              <a:rPr lang="en-US" sz="1400" dirty="0" smtClean="0"/>
              <a:t>  temperature </a:t>
            </a:r>
            <a:r>
              <a:rPr lang="en-US" sz="1400" dirty="0" err="1" smtClean="0"/>
              <a:t>flu_status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1        98.1      FALSE</a:t>
            </a:r>
          </a:p>
          <a:p>
            <a:pPr marL="0" indent="0">
              <a:buNone/>
            </a:pPr>
            <a:r>
              <a:rPr lang="en-US" sz="1400" dirty="0" smtClean="0"/>
              <a:t>2        98.6      FALSE</a:t>
            </a:r>
          </a:p>
          <a:p>
            <a:pPr marL="0" indent="0">
              <a:buNone/>
            </a:pPr>
            <a:r>
              <a:rPr lang="en-US" sz="1400" dirty="0" smtClean="0"/>
              <a:t>3       101.4       TRUE</a:t>
            </a:r>
          </a:p>
          <a:p>
            <a:pPr marL="0" indent="0">
              <a:buNone/>
            </a:pPr>
            <a:r>
              <a:rPr lang="en-US" sz="1400" dirty="0" smtClean="0"/>
              <a:t>&gt; </a:t>
            </a:r>
            <a:r>
              <a:rPr lang="en-US" sz="1400" dirty="0" err="1" smtClean="0"/>
              <a:t>pt_data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subject_name</a:t>
            </a:r>
            <a:r>
              <a:rPr lang="en-US" sz="1400" dirty="0" smtClean="0"/>
              <a:t> temperature </a:t>
            </a:r>
            <a:r>
              <a:rPr lang="en-US" sz="1400" dirty="0" err="1" smtClean="0"/>
              <a:t>flu_status</a:t>
            </a:r>
            <a:r>
              <a:rPr lang="en-US" sz="1400" dirty="0" smtClean="0"/>
              <a:t> gender blood</a:t>
            </a:r>
          </a:p>
          <a:p>
            <a:pPr marL="0" indent="0">
              <a:buNone/>
            </a:pPr>
            <a:r>
              <a:rPr lang="en-US" sz="1400" dirty="0" smtClean="0"/>
              <a:t>1     John Doe        98.1      FALSE   MALE     O</a:t>
            </a:r>
          </a:p>
          <a:p>
            <a:pPr marL="0" indent="0">
              <a:buNone/>
            </a:pPr>
            <a:r>
              <a:rPr lang="en-US" sz="1400" dirty="0" smtClean="0"/>
              <a:t>2     Jane Doe        98.6      FALSE FEMALE    AB</a:t>
            </a:r>
          </a:p>
          <a:p>
            <a:pPr marL="0" indent="0">
              <a:buNone/>
            </a:pPr>
            <a:r>
              <a:rPr lang="en-US" sz="1400" dirty="0" smtClean="0"/>
              <a:t>3 Steve Graves       101.4       TRUE   MALE     A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698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 and arrays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dimensional data</a:t>
            </a:r>
          </a:p>
          <a:p>
            <a:r>
              <a:rPr lang="en-US" dirty="0" smtClean="0"/>
              <a:t>Typical of how data is stored for R processing</a:t>
            </a:r>
          </a:p>
          <a:p>
            <a:pPr lvl="1"/>
            <a:r>
              <a:rPr lang="en-US" dirty="0" smtClean="0"/>
              <a:t>Rows = examples</a:t>
            </a:r>
          </a:p>
          <a:p>
            <a:pPr lvl="1"/>
            <a:r>
              <a:rPr lang="en-US" dirty="0" smtClean="0"/>
              <a:t>Columns = features /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7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and loading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46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&gt; </a:t>
            </a:r>
            <a:r>
              <a:rPr lang="en-US" sz="1600" dirty="0" err="1" smtClean="0"/>
              <a:t>write.csv</a:t>
            </a:r>
            <a:r>
              <a:rPr lang="en-US" sz="1600" dirty="0" smtClean="0"/>
              <a:t>(</a:t>
            </a:r>
            <a:r>
              <a:rPr lang="en-US" sz="1600" dirty="0" err="1" smtClean="0"/>
              <a:t>pt_data</a:t>
            </a:r>
            <a:r>
              <a:rPr lang="en-US" sz="1600" dirty="0" smtClean="0"/>
              <a:t>, file = "</a:t>
            </a:r>
            <a:r>
              <a:rPr lang="en-US" sz="1600" dirty="0" err="1" smtClean="0"/>
              <a:t>pt_data.csv</a:t>
            </a:r>
            <a:r>
              <a:rPr lang="en-US" sz="1600" dirty="0" smtClean="0"/>
              <a:t>")</a:t>
            </a:r>
          </a:p>
          <a:p>
            <a:pPr marL="0" indent="0">
              <a:buNone/>
            </a:pPr>
            <a:r>
              <a:rPr lang="en-US" sz="1600" dirty="0" smtClean="0"/>
              <a:t>&gt; </a:t>
            </a:r>
            <a:r>
              <a:rPr lang="en-US" sz="1600" dirty="0" err="1" smtClean="0"/>
              <a:t>usedcars</a:t>
            </a:r>
            <a:r>
              <a:rPr lang="en-US" sz="1600" dirty="0" smtClean="0"/>
              <a:t> &lt;- </a:t>
            </a:r>
            <a:r>
              <a:rPr lang="en-US" sz="1600" dirty="0" err="1" smtClean="0"/>
              <a:t>read.csv</a:t>
            </a:r>
            <a:r>
              <a:rPr lang="en-US" sz="1600" dirty="0" smtClean="0"/>
              <a:t>("/Users/</a:t>
            </a:r>
            <a:r>
              <a:rPr lang="en-US" sz="1600" dirty="0" err="1" smtClean="0"/>
              <a:t>chenowet</a:t>
            </a:r>
            <a:r>
              <a:rPr lang="en-US" sz="1600" dirty="0" smtClean="0"/>
              <a:t>/Documents/</a:t>
            </a:r>
            <a:r>
              <a:rPr lang="en-US" sz="1600" dirty="0" err="1" smtClean="0"/>
              <a:t>Rstuff</a:t>
            </a:r>
            <a:r>
              <a:rPr lang="en-US" sz="1600" dirty="0" smtClean="0"/>
              <a:t>/</a:t>
            </a:r>
            <a:r>
              <a:rPr lang="en-US" sz="1600" dirty="0" err="1" smtClean="0"/>
              <a:t>usedcars.csv</a:t>
            </a:r>
            <a:r>
              <a:rPr lang="en-US" sz="1600" dirty="0" smtClean="0"/>
              <a:t>", </a:t>
            </a:r>
            <a:r>
              <a:rPr lang="en-US" sz="1600" dirty="0" err="1" smtClean="0"/>
              <a:t>stringsAsFactors</a:t>
            </a:r>
            <a:r>
              <a:rPr lang="en-US" sz="1600" dirty="0" smtClean="0"/>
              <a:t> = FALSE)</a:t>
            </a:r>
          </a:p>
          <a:p>
            <a:pPr marL="0" indent="0">
              <a:buNone/>
            </a:pPr>
            <a:r>
              <a:rPr lang="en-US" sz="1600" dirty="0" smtClean="0"/>
              <a:t>&gt; </a:t>
            </a:r>
            <a:r>
              <a:rPr lang="en-US" sz="1600" dirty="0" err="1" smtClean="0"/>
              <a:t>str</a:t>
            </a:r>
            <a:r>
              <a:rPr lang="en-US" sz="1600" dirty="0" smtClean="0"/>
              <a:t>(</a:t>
            </a:r>
            <a:r>
              <a:rPr lang="en-US" sz="1600" dirty="0" err="1" smtClean="0"/>
              <a:t>usedcars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r>
              <a:rPr lang="en-US" sz="1600" dirty="0" smtClean="0"/>
              <a:t>'</a:t>
            </a:r>
            <a:r>
              <a:rPr lang="en-US" sz="1600" dirty="0" err="1" smtClean="0"/>
              <a:t>data.frame</a:t>
            </a:r>
            <a:r>
              <a:rPr lang="en-US" sz="1600" dirty="0" smtClean="0"/>
              <a:t>':	150 obs. of  6 variables:</a:t>
            </a:r>
          </a:p>
          <a:p>
            <a:pPr marL="0" indent="0">
              <a:buNone/>
            </a:pPr>
            <a:r>
              <a:rPr lang="en-US" sz="1600" dirty="0" smtClean="0"/>
              <a:t> $ year        : </a:t>
            </a:r>
            <a:r>
              <a:rPr lang="en-US" sz="1600" dirty="0" err="1" smtClean="0"/>
              <a:t>int</a:t>
            </a:r>
            <a:r>
              <a:rPr lang="en-US" sz="1600" dirty="0" smtClean="0"/>
              <a:t>  2011 2011 2011 2011 2012 2010 2011 2010 2011 2010 ...</a:t>
            </a:r>
          </a:p>
          <a:p>
            <a:pPr marL="0" indent="0">
              <a:buNone/>
            </a:pPr>
            <a:r>
              <a:rPr lang="en-US" sz="1600" dirty="0" smtClean="0"/>
              <a:t> $ model       : </a:t>
            </a:r>
            <a:r>
              <a:rPr lang="en-US" sz="1600" dirty="0" err="1" smtClean="0"/>
              <a:t>chr</a:t>
            </a:r>
            <a:r>
              <a:rPr lang="en-US" sz="1600" dirty="0" smtClean="0"/>
              <a:t>  "SEL" "SEL" "SEL" "SEL" ...</a:t>
            </a:r>
          </a:p>
          <a:p>
            <a:pPr marL="0" indent="0">
              <a:buNone/>
            </a:pPr>
            <a:r>
              <a:rPr lang="en-US" sz="1600" dirty="0" smtClean="0"/>
              <a:t> $ price       : </a:t>
            </a:r>
            <a:r>
              <a:rPr lang="en-US" sz="1600" dirty="0" err="1" smtClean="0"/>
              <a:t>int</a:t>
            </a:r>
            <a:r>
              <a:rPr lang="en-US" sz="1600" dirty="0" smtClean="0"/>
              <a:t>  21992 20995 19995 17809 17500 17495 17000 16995 16995 16995 ...</a:t>
            </a:r>
          </a:p>
          <a:p>
            <a:pPr marL="0" indent="0">
              <a:buNone/>
            </a:pPr>
            <a:r>
              <a:rPr lang="en-US" sz="1600" dirty="0" smtClean="0"/>
              <a:t> $ mileage     : </a:t>
            </a:r>
            <a:r>
              <a:rPr lang="en-US" sz="1600" dirty="0" err="1" smtClean="0"/>
              <a:t>int</a:t>
            </a:r>
            <a:r>
              <a:rPr lang="en-US" sz="1600" dirty="0" smtClean="0"/>
              <a:t>  7413 10926 7351 11613 8367 25125 27393 21026 32655 36116 ...</a:t>
            </a:r>
          </a:p>
          <a:p>
            <a:pPr marL="0" indent="0">
              <a:buNone/>
            </a:pPr>
            <a:r>
              <a:rPr lang="en-US" sz="1600" dirty="0" smtClean="0"/>
              <a:t> $ color       : </a:t>
            </a:r>
            <a:r>
              <a:rPr lang="en-US" sz="1600" dirty="0" err="1" smtClean="0"/>
              <a:t>chr</a:t>
            </a:r>
            <a:r>
              <a:rPr lang="en-US" sz="1600" dirty="0" smtClean="0"/>
              <a:t>  "Yellow" "Gray" "Silver" "Gray" ...</a:t>
            </a:r>
          </a:p>
          <a:p>
            <a:pPr marL="0" indent="0">
              <a:buNone/>
            </a:pPr>
            <a:r>
              <a:rPr lang="en-US" sz="1600" dirty="0" smtClean="0"/>
              <a:t> $ transmission: </a:t>
            </a:r>
            <a:r>
              <a:rPr lang="en-US" sz="1600" dirty="0" err="1" smtClean="0"/>
              <a:t>chr</a:t>
            </a:r>
            <a:r>
              <a:rPr lang="en-US" sz="1600" dirty="0" smtClean="0"/>
              <a:t>  "AUTO" "AUTO" "AUTO" "AUTO" ...</a:t>
            </a:r>
          </a:p>
          <a:p>
            <a:pPr marL="0" indent="0">
              <a:buNone/>
            </a:pPr>
            <a:r>
              <a:rPr lang="en-US" sz="1600" dirty="0" smtClean="0"/>
              <a:t>&gt; summary(</a:t>
            </a:r>
            <a:r>
              <a:rPr lang="en-US" sz="1600" dirty="0" err="1" smtClean="0"/>
              <a:t>usedcars$year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r>
              <a:rPr lang="en-US" sz="1600" dirty="0" smtClean="0"/>
              <a:t>   Min. 1st Qu.  Median    Mean 3rd Qu.    Max. </a:t>
            </a:r>
          </a:p>
          <a:p>
            <a:pPr marL="0" indent="0">
              <a:buNone/>
            </a:pPr>
            <a:r>
              <a:rPr lang="en-US" sz="1600" dirty="0" smtClean="0"/>
              <a:t>   2000    2008    2009    2009    2010    2012 </a:t>
            </a:r>
          </a:p>
          <a:p>
            <a:pPr marL="0" indent="0">
              <a:buNone/>
            </a:pPr>
            <a:r>
              <a:rPr lang="en-US" sz="1600" dirty="0" smtClean="0"/>
              <a:t>&gt; </a:t>
            </a:r>
            <a:r>
              <a:rPr lang="en-US" sz="1600" dirty="0" err="1" smtClean="0"/>
              <a:t>boxpolot</a:t>
            </a:r>
            <a:r>
              <a:rPr lang="en-US" sz="1600" dirty="0" smtClean="0"/>
              <a:t>(</a:t>
            </a:r>
            <a:r>
              <a:rPr lang="en-US" sz="1600" dirty="0" err="1" smtClean="0"/>
              <a:t>usedcars$price</a:t>
            </a:r>
            <a:r>
              <a:rPr lang="en-US" sz="1600" dirty="0" smtClean="0"/>
              <a:t>, main="Boxplot of Used Car Prices", </a:t>
            </a:r>
            <a:r>
              <a:rPr lang="en-US" sz="1600" dirty="0" err="1" smtClean="0"/>
              <a:t>ylab</a:t>
            </a:r>
            <a:r>
              <a:rPr lang="en-US" sz="1600" dirty="0" smtClean="0"/>
              <a:t>="Price ($)")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Error: could not find function "</a:t>
            </a:r>
            <a:r>
              <a:rPr lang="en-US" sz="1600" dirty="0" err="1" smtClean="0">
                <a:solidFill>
                  <a:srgbClr val="FF0000"/>
                </a:solidFill>
              </a:rPr>
              <a:t>boxpolot</a:t>
            </a:r>
            <a:r>
              <a:rPr lang="en-US" sz="1600" dirty="0" smtClean="0">
                <a:solidFill>
                  <a:srgbClr val="FF0000"/>
                </a:solidFill>
              </a:rPr>
              <a:t>"</a:t>
            </a:r>
          </a:p>
          <a:p>
            <a:pPr marL="0" indent="0">
              <a:buNone/>
            </a:pPr>
            <a:r>
              <a:rPr lang="en-US" sz="1600" dirty="0" smtClean="0"/>
              <a:t>&gt; boxplot(</a:t>
            </a:r>
            <a:r>
              <a:rPr lang="en-US" sz="1600" dirty="0" err="1" smtClean="0"/>
              <a:t>usedcars$price</a:t>
            </a:r>
            <a:r>
              <a:rPr lang="en-US" sz="1600" dirty="0" smtClean="0"/>
              <a:t>, main="Boxplot of Used Car Prices", </a:t>
            </a:r>
            <a:r>
              <a:rPr lang="en-US" sz="1600" dirty="0" err="1" smtClean="0"/>
              <a:t>ylab</a:t>
            </a:r>
            <a:r>
              <a:rPr lang="en-US" sz="1600" dirty="0" smtClean="0"/>
              <a:t>="Price ($)")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468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&gt; boxplot(</a:t>
            </a:r>
            <a:r>
              <a:rPr lang="en-US" sz="1600" dirty="0" err="1" smtClean="0"/>
              <a:t>usedcars$mileage</a:t>
            </a:r>
            <a:r>
              <a:rPr lang="en-US" sz="1600" dirty="0" smtClean="0"/>
              <a:t>, main="Boxplot of Used Car Mileage", </a:t>
            </a:r>
            <a:r>
              <a:rPr lang="en-US" sz="1600" dirty="0" err="1" smtClean="0"/>
              <a:t>ylab</a:t>
            </a:r>
            <a:r>
              <a:rPr lang="en-US" sz="1600" dirty="0" smtClean="0"/>
              <a:t>="Odometer (mi.)")</a:t>
            </a:r>
          </a:p>
          <a:p>
            <a:pPr marL="0" indent="0">
              <a:buNone/>
            </a:pPr>
            <a:r>
              <a:rPr lang="en-US" sz="1600" dirty="0" smtClean="0"/>
              <a:t>&gt; </a:t>
            </a:r>
            <a:r>
              <a:rPr lang="en-US" sz="1600" dirty="0" err="1" smtClean="0"/>
              <a:t>hist</a:t>
            </a:r>
            <a:r>
              <a:rPr lang="en-US" sz="1600" dirty="0" smtClean="0"/>
              <a:t>(</a:t>
            </a:r>
            <a:r>
              <a:rPr lang="en-US" sz="1600" dirty="0" err="1" smtClean="0"/>
              <a:t>usedcars$mileage</a:t>
            </a:r>
            <a:r>
              <a:rPr lang="en-US" sz="1600" dirty="0" smtClean="0"/>
              <a:t>, main="Histogram of Used Car Mileage", </a:t>
            </a:r>
            <a:r>
              <a:rPr lang="en-US" sz="1600" dirty="0" err="1" smtClean="0"/>
              <a:t>xlab</a:t>
            </a:r>
            <a:r>
              <a:rPr lang="en-US" sz="1600" dirty="0" smtClean="0"/>
              <a:t>="Odometer (mi.)")</a:t>
            </a:r>
          </a:p>
          <a:p>
            <a:pPr marL="0" indent="0">
              <a:buNone/>
            </a:pPr>
            <a:r>
              <a:rPr lang="en-US" sz="1600" dirty="0" smtClean="0"/>
              <a:t>&gt; </a:t>
            </a:r>
            <a:r>
              <a:rPr lang="en-US" sz="1600" dirty="0" err="1" smtClean="0"/>
              <a:t>sd</a:t>
            </a:r>
            <a:r>
              <a:rPr lang="en-US" sz="1600" dirty="0" smtClean="0"/>
              <a:t>(</a:t>
            </a:r>
            <a:r>
              <a:rPr lang="en-US" sz="1600" dirty="0" err="1" smtClean="0"/>
              <a:t>usedcars$price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r>
              <a:rPr lang="en-US" sz="1600" dirty="0" smtClean="0"/>
              <a:t>[1] 3122.482</a:t>
            </a:r>
          </a:p>
          <a:p>
            <a:pPr marL="0" indent="0">
              <a:buNone/>
            </a:pPr>
            <a:r>
              <a:rPr lang="en-US" sz="1600" dirty="0" smtClean="0"/>
              <a:t>&gt; table(</a:t>
            </a:r>
            <a:r>
              <a:rPr lang="en-US" sz="1600" dirty="0" err="1" smtClean="0"/>
              <a:t>usedcars$year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2000 2001 2002 2003 2004 2005 2006 2007 2008 2009 2010 2011 2012 </a:t>
            </a:r>
          </a:p>
          <a:p>
            <a:pPr marL="0" indent="0">
              <a:buNone/>
            </a:pPr>
            <a:r>
              <a:rPr lang="en-US" sz="1600" dirty="0" smtClean="0"/>
              <a:t>   3    1    1    1    3    2    6   11   14   42   49   16    1 </a:t>
            </a:r>
          </a:p>
          <a:p>
            <a:pPr marL="0" indent="0">
              <a:buNone/>
            </a:pPr>
            <a:r>
              <a:rPr lang="en-US" sz="1600" dirty="0" smtClean="0"/>
              <a:t>&gt; table(</a:t>
            </a:r>
            <a:r>
              <a:rPr lang="en-US" sz="1600" dirty="0" err="1" smtClean="0"/>
              <a:t>usedcars$model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SE SEL SES </a:t>
            </a:r>
          </a:p>
          <a:p>
            <a:pPr marL="0" indent="0">
              <a:buNone/>
            </a:pPr>
            <a:r>
              <a:rPr lang="en-US" sz="1600" dirty="0" smtClean="0"/>
              <a:t> 78  23  49 </a:t>
            </a:r>
          </a:p>
          <a:p>
            <a:pPr marL="0" indent="0">
              <a:buNone/>
            </a:pPr>
            <a:r>
              <a:rPr lang="en-US" sz="1600" dirty="0" smtClean="0"/>
              <a:t>&gt; plot(x = </a:t>
            </a:r>
            <a:r>
              <a:rPr lang="en-US" sz="1600" dirty="0" err="1" smtClean="0"/>
              <a:t>usedcars$mileage</a:t>
            </a:r>
            <a:r>
              <a:rPr lang="en-US" sz="1600" dirty="0" smtClean="0"/>
              <a:t>, y = </a:t>
            </a:r>
            <a:r>
              <a:rPr lang="en-US" sz="1600" dirty="0" err="1" smtClean="0"/>
              <a:t>usedcars$price</a:t>
            </a:r>
            <a:r>
              <a:rPr lang="en-US" sz="1600" dirty="0" smtClean="0"/>
              <a:t>,</a:t>
            </a:r>
          </a:p>
          <a:p>
            <a:pPr marL="0" indent="0">
              <a:buNone/>
            </a:pPr>
            <a:r>
              <a:rPr lang="en-US" sz="1600" dirty="0" smtClean="0"/>
              <a:t>+      main = "Scatterplot of Price vs. Mileage",</a:t>
            </a:r>
          </a:p>
          <a:p>
            <a:pPr marL="0" indent="0">
              <a:buNone/>
            </a:pPr>
            <a:r>
              <a:rPr lang="en-US" sz="1600" dirty="0" smtClean="0"/>
              <a:t>+      </a:t>
            </a:r>
            <a:r>
              <a:rPr lang="en-US" sz="1600" dirty="0" err="1" smtClean="0"/>
              <a:t>xlab</a:t>
            </a:r>
            <a:r>
              <a:rPr lang="en-US" sz="1600" dirty="0" smtClean="0"/>
              <a:t> = "Used Car Odometer (mi.)",</a:t>
            </a:r>
          </a:p>
          <a:p>
            <a:pPr marL="0" indent="0">
              <a:buNone/>
            </a:pPr>
            <a:r>
              <a:rPr lang="en-US" sz="1600" dirty="0" smtClean="0"/>
              <a:t>+      </a:t>
            </a:r>
            <a:r>
              <a:rPr lang="en-US" sz="1600" dirty="0" err="1" smtClean="0"/>
              <a:t>ylab</a:t>
            </a:r>
            <a:r>
              <a:rPr lang="en-US" sz="1600" dirty="0" smtClean="0"/>
              <a:t> = "Used Car Price ($)")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32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Boxplot: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734" y="1687122"/>
            <a:ext cx="5424049" cy="48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1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787</Words>
  <Application>Microsoft Macintosh PowerPoint</Application>
  <PresentationFormat>On-screen Show (4:3)</PresentationFormat>
  <Paragraphs>123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Managing and Understanding Data, in R</vt:lpstr>
      <vt:lpstr>Following Lantz’s Ch 2…</vt:lpstr>
      <vt:lpstr>Downloading the sample code</vt:lpstr>
      <vt:lpstr>Factors</vt:lpstr>
      <vt:lpstr>Factors, cntd</vt:lpstr>
      <vt:lpstr>Matrices and arrays</vt:lpstr>
      <vt:lpstr>Saving and loading data</vt:lpstr>
      <vt:lpstr>Exploring data</vt:lpstr>
      <vt:lpstr>Plots</vt:lpstr>
      <vt:lpstr>Plots</vt:lpstr>
      <vt:lpstr>Plots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Understanding Data</dc:title>
  <dc:creator>Steve Chenoweth</dc:creator>
  <cp:lastModifiedBy>Steve Chenoweth</cp:lastModifiedBy>
  <cp:revision>9</cp:revision>
  <dcterms:created xsi:type="dcterms:W3CDTF">2014-12-02T16:25:50Z</dcterms:created>
  <dcterms:modified xsi:type="dcterms:W3CDTF">2014-12-02T18:23:04Z</dcterms:modified>
</cp:coreProperties>
</file>